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notesMasterIdLst>
    <p:notesMasterId r:id="rId21"/>
  </p:notesMasterIdLst>
  <p:sldIdLst>
    <p:sldId id="293" r:id="rId2"/>
    <p:sldId id="294" r:id="rId3"/>
    <p:sldId id="295" r:id="rId4"/>
    <p:sldId id="296" r:id="rId5"/>
    <p:sldId id="298" r:id="rId6"/>
    <p:sldId id="299" r:id="rId7"/>
    <p:sldId id="302" r:id="rId8"/>
    <p:sldId id="303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2400"/>
    <a:srgbClr val="F8C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855"/>
    <p:restoredTop sz="94601"/>
  </p:normalViewPr>
  <p:slideViewPr>
    <p:cSldViewPr snapToGrid="0" snapToObjects="1">
      <p:cViewPr varScale="1">
        <p:scale>
          <a:sx n="124" d="100"/>
          <a:sy n="124" d="100"/>
        </p:scale>
        <p:origin x="14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7" d="100"/>
        <a:sy n="12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4C30D-CD3B-944D-8655-78AAE8BE2E5C}" type="datetimeFigureOut">
              <a:rPr lang="it-IT" smtClean="0"/>
              <a:t>18/01/19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65D6B-FAF5-F04A-8141-FD0F3D29A12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34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65D6B-FAF5-F04A-8141-FD0F3D29A12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525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04C4-A4C4-1046-AD5E-711609061F6B}" type="datetimeFigureOut">
              <a:rPr lang="it-IT" smtClean="0"/>
              <a:t>18/01/19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C3C5-7236-B348-8E4C-B6A588D6DF2F}" type="slidenum">
              <a:rPr lang="it-IT" smtClean="0"/>
              <a:t>‹n.›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04C4-A4C4-1046-AD5E-711609061F6B}" type="datetimeFigureOut">
              <a:rPr lang="it-IT" smtClean="0"/>
              <a:t>18/01/19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C3C5-7236-B348-8E4C-B6A588D6DF2F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04C4-A4C4-1046-AD5E-711609061F6B}" type="datetimeFigureOut">
              <a:rPr lang="it-IT" smtClean="0"/>
              <a:t>18/01/19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C3C5-7236-B348-8E4C-B6A588D6DF2F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04C4-A4C4-1046-AD5E-711609061F6B}" type="datetimeFigureOut">
              <a:rPr lang="it-IT" smtClean="0"/>
              <a:t>18/01/19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C3C5-7236-B348-8E4C-B6A588D6DF2F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04C4-A4C4-1046-AD5E-711609061F6B}" type="datetimeFigureOut">
              <a:rPr lang="it-IT" smtClean="0"/>
              <a:t>18/01/19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C3C5-7236-B348-8E4C-B6A588D6DF2F}" type="slidenum">
              <a:rPr lang="it-IT" smtClean="0"/>
              <a:t>‹n.›</a:t>
            </a:fld>
            <a:endParaRPr lang="it-IT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04C4-A4C4-1046-AD5E-711609061F6B}" type="datetimeFigureOut">
              <a:rPr lang="it-IT" smtClean="0"/>
              <a:t>18/01/19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C3C5-7236-B348-8E4C-B6A588D6DF2F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04C4-A4C4-1046-AD5E-711609061F6B}" type="datetimeFigureOut">
              <a:rPr lang="it-IT" smtClean="0"/>
              <a:t>18/01/19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C3C5-7236-B348-8E4C-B6A588D6DF2F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04C4-A4C4-1046-AD5E-711609061F6B}" type="datetimeFigureOut">
              <a:rPr lang="it-IT" smtClean="0"/>
              <a:t>18/01/19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C3C5-7236-B348-8E4C-B6A588D6DF2F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55A04C4-A4C4-1046-AD5E-711609061F6B}" type="datetimeFigureOut">
              <a:rPr lang="it-IT" smtClean="0"/>
              <a:t>18/01/19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07BC3C5-7236-B348-8E4C-B6A588D6DF2F}" type="slidenum">
              <a:rPr lang="it-IT" smtClean="0"/>
              <a:t>‹n.›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55A04C4-A4C4-1046-AD5E-711609061F6B}" type="datetimeFigureOut">
              <a:rPr lang="it-IT" smtClean="0"/>
              <a:t>18/01/19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07BC3C5-7236-B348-8E4C-B6A588D6DF2F}" type="slidenum">
              <a:rPr lang="it-IT" smtClean="0"/>
              <a:t>‹n.›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04C4-A4C4-1046-AD5E-711609061F6B}" type="datetimeFigureOut">
              <a:rPr lang="it-IT" smtClean="0"/>
              <a:t>18/01/19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C3C5-7236-B348-8E4C-B6A588D6DF2F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04C4-A4C4-1046-AD5E-711609061F6B}" type="datetimeFigureOut">
              <a:rPr lang="it-IT" smtClean="0"/>
              <a:t>18/01/19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C3C5-7236-B348-8E4C-B6A588D6DF2F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04C4-A4C4-1046-AD5E-711609061F6B}" type="datetimeFigureOut">
              <a:rPr lang="it-IT" smtClean="0"/>
              <a:t>18/01/19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C3C5-7236-B348-8E4C-B6A588D6DF2F}" type="slidenum">
              <a:rPr lang="it-IT" smtClean="0"/>
              <a:t>‹n.›</a:t>
            </a:fld>
            <a:endParaRPr lang="it-IT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04C4-A4C4-1046-AD5E-711609061F6B}" type="datetimeFigureOut">
              <a:rPr lang="it-IT" smtClean="0"/>
              <a:t>18/01/19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C3C5-7236-B348-8E4C-B6A588D6DF2F}" type="slidenum">
              <a:rPr lang="it-IT" smtClean="0"/>
              <a:t>‹n.›</a:t>
            </a:fld>
            <a:endParaRPr lang="it-IT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04C4-A4C4-1046-AD5E-711609061F6B}" type="datetimeFigureOut">
              <a:rPr lang="it-IT" smtClean="0"/>
              <a:t>18/01/19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C3C5-7236-B348-8E4C-B6A588D6DF2F}" type="slidenum">
              <a:rPr lang="it-IT" smtClean="0"/>
              <a:t>‹n.›</a:t>
            </a:fld>
            <a:endParaRPr lang="it-IT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55A04C4-A4C4-1046-AD5E-711609061F6B}" type="datetimeFigureOut">
              <a:rPr lang="it-IT" smtClean="0"/>
              <a:t>18/01/19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07BC3C5-7236-B348-8E4C-B6A588D6DF2F}" type="slidenum">
              <a:rPr lang="it-IT" smtClean="0"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tiff"/><Relationship Id="rId3" Type="http://schemas.openxmlformats.org/officeDocument/2006/relationships/image" Target="../media/image14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tiff"/><Relationship Id="rId3" Type="http://schemas.openxmlformats.org/officeDocument/2006/relationships/image" Target="../media/image16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image" Target="../media/image19.tiff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ECB20A-DBC3-E842-ADCD-6F9072EE2E93}"/>
              </a:ext>
            </a:extLst>
          </p:cNvPr>
          <p:cNvSpPr txBox="1">
            <a:spLocks/>
          </p:cNvSpPr>
          <p:nvPr/>
        </p:nvSpPr>
        <p:spPr>
          <a:xfrm>
            <a:off x="1" y="304800"/>
            <a:ext cx="9143999" cy="4876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/>
              <a:t/>
            </a:r>
            <a:br>
              <a:rPr lang="it-IT" sz="3200" dirty="0"/>
            </a:br>
            <a:r>
              <a:rPr lang="sl-SI" sz="3200" dirty="0"/>
              <a:t> </a:t>
            </a:r>
            <a:r>
              <a:rPr lang="it-IT" sz="3200" dirty="0"/>
              <a:t/>
            </a:r>
            <a:br>
              <a:rPr lang="it-IT" sz="3200" dirty="0"/>
            </a:br>
            <a:endParaRPr lang="it-IT" sz="3200" dirty="0" smtClean="0"/>
          </a:p>
          <a:p>
            <a:endParaRPr lang="it-IT" sz="3200" dirty="0" smtClean="0"/>
          </a:p>
          <a:p>
            <a:endParaRPr lang="it-IT" sz="3200" dirty="0"/>
          </a:p>
          <a:p>
            <a:r>
              <a:rPr lang="it-IT" sz="3200" dirty="0" smtClean="0"/>
              <a:t>Comprensione </a:t>
            </a:r>
            <a:r>
              <a:rPr lang="it-IT" sz="3200" dirty="0"/>
              <a:t>e produzione dei testi: due facce della stessa medaglia</a:t>
            </a:r>
          </a:p>
          <a:p>
            <a:r>
              <a:rPr lang="it-IT" sz="3200" dirty="0" smtClean="0"/>
              <a:t>21/1/2019</a:t>
            </a:r>
            <a:endParaRPr lang="it-IT" sz="3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117439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260147" y="4674742"/>
            <a:ext cx="4342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/>
              <a:t>Massimo Palermo</a:t>
            </a:r>
          </a:p>
          <a:p>
            <a:r>
              <a:rPr lang="it-IT" sz="2400" dirty="0" smtClean="0"/>
              <a:t>Università per Stranieri di Siena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546985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71FC8B36-D0A7-BE48-9F94-3B9D5598DA58}"/>
              </a:ext>
            </a:extLst>
          </p:cNvPr>
          <p:cNvSpPr txBox="1"/>
          <p:nvPr/>
        </p:nvSpPr>
        <p:spPr>
          <a:xfrm>
            <a:off x="1466896" y="-7713"/>
            <a:ext cx="668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</a:rPr>
              <a:t>Manipolare un testo: parafrasi, riassunto ecc.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473501A5-C61C-1E4F-9683-5E216B3CB126}"/>
              </a:ext>
            </a:extLst>
          </p:cNvPr>
          <p:cNvSpPr txBox="1"/>
          <p:nvPr/>
        </p:nvSpPr>
        <p:spPr>
          <a:xfrm>
            <a:off x="0" y="3441680"/>
            <a:ext cx="8747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Intervenire sulla</a:t>
            </a:r>
            <a:r>
              <a:rPr lang="it-IT" sz="2400" b="1" dirty="0"/>
              <a:t> forma </a:t>
            </a:r>
            <a:r>
              <a:rPr lang="it-IT" sz="2400" dirty="0"/>
              <a:t>di un testo </a:t>
            </a:r>
          </a:p>
          <a:p>
            <a:r>
              <a:rPr lang="it-IT" sz="2400" dirty="0"/>
              <a:t>Fondamentale partire dalla </a:t>
            </a:r>
            <a:r>
              <a:rPr lang="it-IT" sz="2400" b="1" dirty="0"/>
              <a:t>comprensione esatta </a:t>
            </a:r>
            <a:r>
              <a:rPr lang="it-IT" sz="2400" dirty="0"/>
              <a:t>(prima globale poi puntuale) </a:t>
            </a:r>
            <a:r>
              <a:rPr lang="it-IT" sz="2400" b="1" dirty="0"/>
              <a:t>del testo di partenza</a:t>
            </a:r>
            <a:r>
              <a:rPr lang="it-IT" sz="2400" dirty="0"/>
              <a:t> </a:t>
            </a:r>
          </a:p>
          <a:p>
            <a:endParaRPr lang="it-IT" sz="2400" dirty="0"/>
          </a:p>
          <a:p>
            <a:pPr marL="800100" lvl="1" indent="-342900">
              <a:buFont typeface="Wingdings" pitchFamily="2" charset="2"/>
              <a:buChar char="ü"/>
            </a:pPr>
            <a:r>
              <a:rPr lang="it-IT" sz="2400" dirty="0"/>
              <a:t>riscritture </a:t>
            </a:r>
            <a:r>
              <a:rPr lang="it-IT" sz="2400" dirty="0">
                <a:solidFill>
                  <a:srgbClr val="C00000"/>
                </a:solidFill>
              </a:rPr>
              <a:t>pratico-funzionali</a:t>
            </a:r>
            <a:r>
              <a:rPr lang="it-IT" sz="2400" dirty="0"/>
              <a:t> (parafrasi, </a:t>
            </a:r>
            <a:r>
              <a:rPr lang="it-IT" sz="2400" dirty="0" smtClean="0"/>
              <a:t>schemi, mappe, scalette, appunti</a:t>
            </a:r>
            <a:r>
              <a:rPr lang="it-IT" sz="2400" dirty="0"/>
              <a:t>, riassunti)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it-IT" sz="2400" dirty="0"/>
              <a:t>riscritture </a:t>
            </a:r>
            <a:r>
              <a:rPr lang="it-IT" sz="2400" dirty="0" smtClean="0">
                <a:solidFill>
                  <a:srgbClr val="C00000"/>
                </a:solidFill>
              </a:rPr>
              <a:t>ludico-creative</a:t>
            </a:r>
            <a:r>
              <a:rPr lang="it-IT" sz="2400" dirty="0" smtClean="0"/>
              <a:t> (cambio di punto di vista, persona, discorso diretto indiretto), esercizi di stile, parodie, deformazioni ecc. </a:t>
            </a:r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9EF5DEA5-0CDE-B045-B09E-A35B1973AF7D}"/>
              </a:ext>
            </a:extLst>
          </p:cNvPr>
          <p:cNvSpPr txBox="1"/>
          <p:nvPr/>
        </p:nvSpPr>
        <p:spPr>
          <a:xfrm>
            <a:off x="395769" y="1653493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abilità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D0382D8B-4539-3742-8119-A20400A58158}"/>
              </a:ext>
            </a:extLst>
          </p:cNvPr>
          <p:cNvSpPr txBox="1"/>
          <p:nvPr/>
        </p:nvSpPr>
        <p:spPr>
          <a:xfrm>
            <a:off x="1659467" y="863600"/>
            <a:ext cx="4654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ricezione (ascoltare, comprendere)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EF563A4C-367F-FD42-9E21-4BCF2E6B4D87}"/>
              </a:ext>
            </a:extLst>
          </p:cNvPr>
          <p:cNvSpPr txBox="1"/>
          <p:nvPr/>
        </p:nvSpPr>
        <p:spPr>
          <a:xfrm>
            <a:off x="1659467" y="1471599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produzione (parlare, scrivere)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554798E2-0865-A849-9944-4E8EFFBF5544}"/>
              </a:ext>
            </a:extLst>
          </p:cNvPr>
          <p:cNvSpPr txBox="1"/>
          <p:nvPr/>
        </p:nvSpPr>
        <p:spPr>
          <a:xfrm>
            <a:off x="1659467" y="2290895"/>
            <a:ext cx="6795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manipolazione (parafrasare, riassumere, tradurre)</a:t>
            </a:r>
          </a:p>
        </p:txBody>
      </p:sp>
      <p:sp>
        <p:nvSpPr>
          <p:cNvPr id="8" name="Parentesi graffa aperta 7">
            <a:extLst>
              <a:ext uri="{FF2B5EF4-FFF2-40B4-BE49-F238E27FC236}">
                <a16:creationId xmlns="" xmlns:a16="http://schemas.microsoft.com/office/drawing/2014/main" id="{2D8C3287-93B4-3F49-8F46-9AAE67D50AC0}"/>
              </a:ext>
            </a:extLst>
          </p:cNvPr>
          <p:cNvSpPr/>
          <p:nvPr/>
        </p:nvSpPr>
        <p:spPr>
          <a:xfrm>
            <a:off x="1466896" y="863600"/>
            <a:ext cx="192571" cy="2099733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15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95236" y="2867162"/>
            <a:ext cx="5441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</a:rPr>
              <a:t>Parte seconda: le nuove prove </a:t>
            </a:r>
            <a:r>
              <a:rPr lang="it-IT" sz="2400" smtClean="0">
                <a:solidFill>
                  <a:srgbClr val="C00000"/>
                </a:solidFill>
              </a:rPr>
              <a:t>di italiano</a:t>
            </a:r>
            <a:endParaRPr lang="it-IT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10F1F05D-59BC-564C-B42C-FD3488164F2E}"/>
              </a:ext>
            </a:extLst>
          </p:cNvPr>
          <p:cNvSpPr txBox="1"/>
          <p:nvPr/>
        </p:nvSpPr>
        <p:spPr>
          <a:xfrm>
            <a:off x="72595" y="1687387"/>
            <a:ext cx="8998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Nelle nuove </a:t>
            </a:r>
            <a:r>
              <a:rPr lang="it-IT" sz="2400" dirty="0"/>
              <a:t>prove esame finale </a:t>
            </a:r>
            <a:r>
              <a:rPr lang="it-IT" sz="2400" dirty="0" smtClean="0"/>
              <a:t>di I </a:t>
            </a:r>
            <a:r>
              <a:rPr lang="it-IT" sz="2400" dirty="0"/>
              <a:t>e II </a:t>
            </a:r>
            <a:r>
              <a:rPr lang="it-IT" sz="2400" dirty="0" smtClean="0"/>
              <a:t>ciclo prevalgono le prove strutturate, che combinano cioè una fase di comprensione e analisi con un’altra di produzione</a:t>
            </a:r>
          </a:p>
          <a:p>
            <a:endParaRPr lang="it-IT" sz="2400" dirty="0" smtClean="0"/>
          </a:p>
          <a:p>
            <a:pPr marL="285750" indent="-285750">
              <a:buFont typeface="Wingdings" charset="2"/>
              <a:buChar char="Ø"/>
            </a:pPr>
            <a:r>
              <a:rPr lang="it-IT" sz="2400" dirty="0"/>
              <a:t>p</a:t>
            </a:r>
            <a:r>
              <a:rPr lang="it-IT" sz="2400" dirty="0" smtClean="0"/>
              <a:t>rassi già consolidata all’estero e nelle lingue straniere (es. esami universitari, certificazioni)</a:t>
            </a:r>
          </a:p>
          <a:p>
            <a:pPr marL="285750" indent="-285750">
              <a:buFont typeface="Wingdings" charset="2"/>
              <a:buChar char="Ø"/>
            </a:pPr>
            <a:r>
              <a:rPr lang="it-IT" sz="2400" dirty="0" smtClean="0"/>
              <a:t>gestione </a:t>
            </a:r>
            <a:r>
              <a:rPr lang="it-IT" sz="2400" dirty="0"/>
              <a:t>integrata del testo: le 4 abilità di base sempre più viste come </a:t>
            </a:r>
            <a:r>
              <a:rPr lang="it-IT" sz="2400" dirty="0" smtClean="0"/>
              <a:t>interdipendenti</a:t>
            </a:r>
          </a:p>
          <a:p>
            <a:pPr marL="285750" indent="-285750">
              <a:buFont typeface="Wingdings" charset="2"/>
              <a:buChar char="Ø"/>
            </a:pPr>
            <a:r>
              <a:rPr lang="it-IT" sz="2400" dirty="0" smtClean="0"/>
              <a:t>alleggeriscono </a:t>
            </a:r>
            <a:r>
              <a:rPr lang="it-IT" sz="2400" dirty="0"/>
              <a:t>l’ansia da prestazione (non so cosa dire su questo argomento</a:t>
            </a:r>
            <a:r>
              <a:rPr lang="it-IT" sz="2400" dirty="0" smtClean="0"/>
              <a:t>)</a:t>
            </a:r>
            <a:endParaRPr lang="it-IT" sz="2400" dirty="0"/>
          </a:p>
          <a:p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213052" y="14760"/>
            <a:ext cx="4717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</a:rPr>
              <a:t>Prove strutturate e testi d’appoggio</a:t>
            </a:r>
            <a:endParaRPr lang="it-IT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4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EFA9A87D-C7A2-ED4F-B14F-545C77443D41}"/>
              </a:ext>
            </a:extLst>
          </p:cNvPr>
          <p:cNvSpPr txBox="1"/>
          <p:nvPr/>
        </p:nvSpPr>
        <p:spPr>
          <a:xfrm>
            <a:off x="2369277" y="262649"/>
            <a:ext cx="5315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</a:rPr>
              <a:t>Documenti della commissione </a:t>
            </a:r>
            <a:r>
              <a:rPr lang="it-IT" sz="2400" dirty="0" err="1">
                <a:solidFill>
                  <a:srgbClr val="C00000"/>
                </a:solidFill>
              </a:rPr>
              <a:t>Serianni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4BD0C796-E309-144A-8659-E5858FC631F3}"/>
              </a:ext>
            </a:extLst>
          </p:cNvPr>
          <p:cNvSpPr txBox="1"/>
          <p:nvPr/>
        </p:nvSpPr>
        <p:spPr>
          <a:xfrm>
            <a:off x="258842" y="1786850"/>
            <a:ext cx="5370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r>
              <a:rPr lang="it-IT" dirty="0"/>
              <a:t>per le </a:t>
            </a:r>
            <a:r>
              <a:rPr lang="it-IT" dirty="0" smtClean="0"/>
              <a:t>medie: </a:t>
            </a:r>
            <a:r>
              <a:rPr lang="it-IT" dirty="0"/>
              <a:t>autonomia, nel rispetto delle specificità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4B0925E0-78FC-E846-9704-0CAEC82FA0EE}"/>
              </a:ext>
            </a:extLst>
          </p:cNvPr>
          <p:cNvSpPr txBox="1"/>
          <p:nvPr/>
        </p:nvSpPr>
        <p:spPr>
          <a:xfrm>
            <a:off x="258842" y="1417518"/>
            <a:ext cx="116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continuità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84F8F572-8A04-654C-83E4-D934E6EC31B8}"/>
              </a:ext>
            </a:extLst>
          </p:cNvPr>
          <p:cNvSpPr txBox="1"/>
          <p:nvPr/>
        </p:nvSpPr>
        <p:spPr>
          <a:xfrm>
            <a:off x="5027216" y="1899769"/>
            <a:ext cx="4031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	singole </a:t>
            </a:r>
            <a:r>
              <a:rPr lang="it-IT" dirty="0"/>
              <a:t>situazioni </a:t>
            </a:r>
            <a:r>
              <a:rPr lang="it-IT" dirty="0" smtClean="0"/>
              <a:t>(DSA</a:t>
            </a:r>
            <a:r>
              <a:rPr lang="it-IT" dirty="0"/>
              <a:t>, BES ecc.)</a:t>
            </a:r>
          </a:p>
          <a:p>
            <a:r>
              <a:rPr lang="it-IT" dirty="0"/>
              <a:t>	</a:t>
            </a:r>
            <a:r>
              <a:rPr lang="it-IT" dirty="0" smtClean="0"/>
              <a:t>singoli </a:t>
            </a:r>
            <a:r>
              <a:rPr lang="it-IT" dirty="0"/>
              <a:t>Istituti</a:t>
            </a:r>
          </a:p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84C55F72-B39E-B342-8AD3-320951BE2CD1}"/>
              </a:ext>
            </a:extLst>
          </p:cNvPr>
          <p:cNvSpPr txBox="1"/>
          <p:nvPr/>
        </p:nvSpPr>
        <p:spPr>
          <a:xfrm>
            <a:off x="258842" y="3358358"/>
            <a:ext cx="7440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abituare gli alunni a confrontarsi con testi di tipo diverso, non solo letterari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C22137B-6325-B64F-873E-A5FF40ED1BA3}"/>
              </a:ext>
            </a:extLst>
          </p:cNvPr>
          <p:cNvSpPr txBox="1"/>
          <p:nvPr/>
        </p:nvSpPr>
        <p:spPr>
          <a:xfrm>
            <a:off x="252409" y="3890193"/>
            <a:ext cx="6891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competenze di </a:t>
            </a:r>
            <a:r>
              <a:rPr lang="it-IT" dirty="0" smtClean="0"/>
              <a:t>letto-scrittura sempre </a:t>
            </a:r>
            <a:r>
              <a:rPr lang="it-IT" dirty="0"/>
              <a:t>più integrate </a:t>
            </a:r>
            <a:r>
              <a:rPr lang="it-IT" dirty="0">
                <a:sym typeface="Wingdings" pitchFamily="2" charset="2"/>
              </a:rPr>
              <a:t> prove strutturate</a:t>
            </a:r>
            <a:endParaRPr lang="it-IT" dirty="0"/>
          </a:p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D6D874F8-7BFC-5540-9FBA-17F8D4216DF8}"/>
              </a:ext>
            </a:extLst>
          </p:cNvPr>
          <p:cNvSpPr txBox="1"/>
          <p:nvPr/>
        </p:nvSpPr>
        <p:spPr>
          <a:xfrm>
            <a:off x="235054" y="4514362"/>
            <a:ext cx="851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maggior peso agli esercizi di manipolazione dei testi </a:t>
            </a:r>
            <a:r>
              <a:rPr lang="it-IT" dirty="0">
                <a:sym typeface="Wingdings" pitchFamily="2" charset="2"/>
              </a:rPr>
              <a:t> riscritture, parafrasi, riassunto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35054" y="2783952"/>
            <a:ext cx="7338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</a:t>
            </a:r>
            <a:r>
              <a:rPr lang="it-IT" dirty="0" smtClean="0"/>
              <a:t>er le superiori: mantenimento </a:t>
            </a:r>
            <a:r>
              <a:rPr lang="it-IT" smtClean="0"/>
              <a:t>di prova </a:t>
            </a:r>
            <a:r>
              <a:rPr lang="it-IT" dirty="0" smtClean="0"/>
              <a:t>unica, comune a tutti gli indirizzi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181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  <p:bldP spid="1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34B2F3C-772F-3A4F-B0C0-62250A6E6143}"/>
              </a:ext>
            </a:extLst>
          </p:cNvPr>
          <p:cNvSpPr txBox="1"/>
          <p:nvPr/>
        </p:nvSpPr>
        <p:spPr>
          <a:xfrm>
            <a:off x="0" y="1656738"/>
            <a:ext cx="90437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1. TIPOLOGIA A</a:t>
            </a:r>
          </a:p>
          <a:p>
            <a:r>
              <a:rPr lang="it-IT" dirty="0"/>
              <a:t>1.1 TESTO NARRATIVO </a:t>
            </a:r>
          </a:p>
          <a:p>
            <a:r>
              <a:rPr lang="it-IT" dirty="0"/>
              <a:t>1.2 DESCRITTIVO</a:t>
            </a:r>
          </a:p>
          <a:p>
            <a:endParaRPr lang="it-IT" dirty="0"/>
          </a:p>
          <a:p>
            <a:r>
              <a:rPr lang="it-IT" dirty="0"/>
              <a:t>2. TIPOLOGIA B: TESTO ARGOMENTATIVO</a:t>
            </a:r>
          </a:p>
          <a:p>
            <a:endParaRPr lang="it-IT" dirty="0"/>
          </a:p>
          <a:p>
            <a:r>
              <a:rPr lang="it-IT" dirty="0"/>
              <a:t>3. TIPOLOGIA C: COMPRENSIONE E SINTESI DI UN TESTO LETTERARIO, </a:t>
            </a:r>
            <a:r>
              <a:rPr lang="it-IT" dirty="0" smtClean="0"/>
              <a:t>DIVULGATIVO, SCIENTIFICO</a:t>
            </a:r>
            <a:r>
              <a:rPr lang="it-IT" dirty="0"/>
              <a:t>, ANCHE ATTRAVERSO RICHIESTE DI RIFORMULAZIONE</a:t>
            </a:r>
          </a:p>
          <a:p>
            <a:endParaRPr lang="it-IT" dirty="0"/>
          </a:p>
          <a:p>
            <a:r>
              <a:rPr lang="it-IT" dirty="0"/>
              <a:t>4. PROVA STRUTTURATA IN PIÙ PARTI, RIFERIBILI ALLE TIPOLOGIE A), B), C).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5E6CB754-B600-8045-972E-CDAE9A61435A}"/>
              </a:ext>
            </a:extLst>
          </p:cNvPr>
          <p:cNvSpPr txBox="1"/>
          <p:nvPr/>
        </p:nvSpPr>
        <p:spPr>
          <a:xfrm>
            <a:off x="2838908" y="428789"/>
            <a:ext cx="368081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destinatario: commissione d’Istituto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011D216D-5C28-AB42-B258-A9F8C4DD2001}"/>
              </a:ext>
            </a:extLst>
          </p:cNvPr>
          <p:cNvSpPr txBox="1"/>
          <p:nvPr/>
        </p:nvSpPr>
        <p:spPr>
          <a:xfrm>
            <a:off x="233312" y="428789"/>
            <a:ext cx="2257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Esame di primo ciclo</a:t>
            </a:r>
          </a:p>
          <a:p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439058" y="1287625"/>
            <a:ext cx="5352363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Tre terne di tracce da cui se ne sorteggerà una (terna)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94272" y="6024008"/>
            <a:ext cx="620003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Tre </a:t>
            </a:r>
            <a:r>
              <a:rPr lang="it-IT" dirty="0" smtClean="0"/>
              <a:t>tipologie su 4 (B, C, D) integrano comprensione e scrittura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94272" y="5110952"/>
            <a:ext cx="844424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r>
              <a:rPr lang="it-IT" dirty="0"/>
              <a:t>Tre delle quattro tipologie di prova (A, B, C) possono avere un testo d’appoggio. La quarta (prova strutturata) deve </a:t>
            </a:r>
            <a:r>
              <a:rPr lang="it-IT" dirty="0" smtClean="0"/>
              <a:t>avere </a:t>
            </a:r>
            <a:r>
              <a:rPr lang="it-IT" dirty="0"/>
              <a:t>un testo di appoggio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77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1727"/>
            <a:ext cx="9144000" cy="3969436"/>
          </a:xfrm>
          <a:prstGeom prst="rect">
            <a:avLst/>
          </a:prstGeom>
        </p:spPr>
      </p:pic>
      <p:cxnSp>
        <p:nvCxnSpPr>
          <p:cNvPr id="5" name="Connettore 1 4"/>
          <p:cNvCxnSpPr/>
          <p:nvPr/>
        </p:nvCxnSpPr>
        <p:spPr>
          <a:xfrm>
            <a:off x="1044145" y="5370143"/>
            <a:ext cx="7055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flipV="1">
            <a:off x="851209" y="5567851"/>
            <a:ext cx="5673159" cy="247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915"/>
            <a:ext cx="9144000" cy="2266111"/>
          </a:xfrm>
          <a:prstGeom prst="rect">
            <a:avLst/>
          </a:prstGeom>
        </p:spPr>
      </p:pic>
      <p:cxnSp>
        <p:nvCxnSpPr>
          <p:cNvPr id="9" name="Connettore 1 8"/>
          <p:cNvCxnSpPr/>
          <p:nvPr/>
        </p:nvCxnSpPr>
        <p:spPr>
          <a:xfrm>
            <a:off x="6011443" y="2678307"/>
            <a:ext cx="12801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23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B56329F-00DB-1940-AE17-52506CAA1A1B}"/>
              </a:ext>
            </a:extLst>
          </p:cNvPr>
          <p:cNvSpPr txBox="1"/>
          <p:nvPr/>
        </p:nvSpPr>
        <p:spPr>
          <a:xfrm>
            <a:off x="1328379" y="285168"/>
            <a:ext cx="6111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</a:rPr>
              <a:t>La prima prova scritta dell’esame di maturità </a:t>
            </a:r>
            <a:endParaRPr lang="it-IT" sz="2400" dirty="0" smtClean="0">
              <a:solidFill>
                <a:srgbClr val="C00000"/>
              </a:solidFill>
            </a:endParaRPr>
          </a:p>
          <a:p>
            <a:pPr algn="ctr"/>
            <a:r>
              <a:rPr lang="it-IT" sz="2400" dirty="0" smtClean="0">
                <a:solidFill>
                  <a:srgbClr val="C00000"/>
                </a:solidFill>
              </a:rPr>
              <a:t>Quadro legislativo (</a:t>
            </a:r>
            <a:r>
              <a:rPr lang="it-IT" sz="2400" dirty="0" err="1" smtClean="0">
                <a:solidFill>
                  <a:srgbClr val="C00000"/>
                </a:solidFill>
              </a:rPr>
              <a:t>d.Lgs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>
                <a:solidFill>
                  <a:srgbClr val="C00000"/>
                </a:solidFill>
              </a:rPr>
              <a:t>62/17)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41D70C08-8691-9C48-B301-E220F4E83295}"/>
              </a:ext>
            </a:extLst>
          </p:cNvPr>
          <p:cNvSpPr/>
          <p:nvPr/>
        </p:nvSpPr>
        <p:spPr>
          <a:xfrm>
            <a:off x="0" y="1225689"/>
            <a:ext cx="90045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CourierNewPSMT" panose="02070309020205020404" pitchFamily="49" charset="0"/>
              </a:rPr>
              <a:t>3. La prima prova, in forma scritta, accerta la padronanza della lingua italiana o della diversa lingua nella quale si svolge l'insegnamento, </a:t>
            </a:r>
            <a:r>
              <a:rPr lang="it-IT" sz="2400" dirty="0" err="1">
                <a:latin typeface="CourierNewPSMT" panose="02070309020205020404" pitchFamily="49" charset="0"/>
              </a:rPr>
              <a:t>nonche</a:t>
            </a:r>
            <a:r>
              <a:rPr lang="it-IT" sz="2400" dirty="0">
                <a:latin typeface="CourierNewPSMT" panose="02070309020205020404" pitchFamily="49" charset="0"/>
              </a:rPr>
              <a:t>' le </a:t>
            </a:r>
            <a:r>
              <a:rPr lang="it-IT" sz="2400" dirty="0" err="1">
                <a:latin typeface="CourierNewPSMT" panose="02070309020205020404" pitchFamily="49" charset="0"/>
              </a:rPr>
              <a:t>capacita'</a:t>
            </a:r>
            <a:r>
              <a:rPr lang="it-IT" sz="2400" dirty="0">
                <a:latin typeface="CourierNewPSMT" panose="02070309020205020404" pitchFamily="49" charset="0"/>
              </a:rPr>
              <a:t> espressive, logico-linguistiche e critiche del candidato. Essa consiste nella redazione di un </a:t>
            </a:r>
            <a:r>
              <a:rPr lang="it-IT" sz="2400" dirty="0">
                <a:solidFill>
                  <a:srgbClr val="FF0000"/>
                </a:solidFill>
                <a:latin typeface="CourierNewPSMT" panose="02070309020205020404" pitchFamily="49" charset="0"/>
              </a:rPr>
              <a:t>elaborato con differenti tipologie testuali</a:t>
            </a:r>
            <a:r>
              <a:rPr lang="it-IT" sz="2400" dirty="0">
                <a:latin typeface="CourierNewPSMT" panose="02070309020205020404" pitchFamily="49" charset="0"/>
              </a:rPr>
              <a:t> in </a:t>
            </a:r>
            <a:r>
              <a:rPr lang="it-IT" sz="2400" dirty="0">
                <a:solidFill>
                  <a:srgbClr val="0070C0"/>
                </a:solidFill>
                <a:latin typeface="CourierNewPSMT" panose="02070309020205020404" pitchFamily="49" charset="0"/>
              </a:rPr>
              <a:t>ambito artistico, letterario, filosofico, scientifico, storico, sociale, economico e tecnologico</a:t>
            </a:r>
            <a:r>
              <a:rPr lang="it-IT" sz="2400" dirty="0">
                <a:latin typeface="CourierNewPSMT" panose="02070309020205020404" pitchFamily="49" charset="0"/>
              </a:rPr>
              <a:t>. La prova </a:t>
            </a:r>
            <a:r>
              <a:rPr lang="it-IT" sz="2400" dirty="0" err="1">
                <a:latin typeface="CourierNewPSMT" panose="02070309020205020404" pitchFamily="49" charset="0"/>
              </a:rPr>
              <a:t>puo'</a:t>
            </a:r>
            <a:r>
              <a:rPr lang="it-IT" sz="2400" dirty="0">
                <a:latin typeface="CourierNewPSMT" panose="02070309020205020404" pitchFamily="49" charset="0"/>
              </a:rPr>
              <a:t> essere </a:t>
            </a:r>
            <a:r>
              <a:rPr lang="it-IT" sz="2400" dirty="0">
                <a:solidFill>
                  <a:srgbClr val="00B050"/>
                </a:solidFill>
                <a:latin typeface="CourierNewPSMT" panose="02070309020205020404" pitchFamily="49" charset="0"/>
              </a:rPr>
              <a:t>strutturata in </a:t>
            </a:r>
            <a:r>
              <a:rPr lang="it-IT" sz="2400" dirty="0" err="1">
                <a:solidFill>
                  <a:srgbClr val="00B050"/>
                </a:solidFill>
                <a:latin typeface="CourierNewPSMT" panose="02070309020205020404" pitchFamily="49" charset="0"/>
              </a:rPr>
              <a:t>piu'</a:t>
            </a:r>
            <a:r>
              <a:rPr lang="it-IT" sz="2400" dirty="0">
                <a:solidFill>
                  <a:srgbClr val="00B050"/>
                </a:solidFill>
                <a:latin typeface="CourierNewPSMT" panose="02070309020205020404" pitchFamily="49" charset="0"/>
              </a:rPr>
              <a:t> parti</a:t>
            </a:r>
            <a:r>
              <a:rPr lang="it-IT" sz="2400" dirty="0">
                <a:latin typeface="CourierNewPSMT" panose="02070309020205020404" pitchFamily="49" charset="0"/>
              </a:rPr>
              <a:t>, anche per consentire la verifica di </a:t>
            </a:r>
            <a:r>
              <a:rPr lang="it-IT" sz="2400" dirty="0">
                <a:solidFill>
                  <a:srgbClr val="00B050"/>
                </a:solidFill>
                <a:latin typeface="CourierNewPSMT" panose="02070309020205020404" pitchFamily="49" charset="0"/>
              </a:rPr>
              <a:t>competenze diverse</a:t>
            </a:r>
            <a:r>
              <a:rPr lang="it-IT" sz="2400" dirty="0">
                <a:latin typeface="CourierNewPSMT" panose="02070309020205020404" pitchFamily="49" charset="0"/>
              </a:rPr>
              <a:t>, in particolare della comprensione degli aspetti linguistici, espressivi e logico-argomentativi, oltre che della riflessione critica da parte del candidato.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963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7E63563B-65BD-FE4A-BB0D-B56F8104B0B8}"/>
              </a:ext>
            </a:extLst>
          </p:cNvPr>
          <p:cNvSpPr txBox="1"/>
          <p:nvPr/>
        </p:nvSpPr>
        <p:spPr>
          <a:xfrm>
            <a:off x="453478" y="34330"/>
            <a:ext cx="3552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Esame </a:t>
            </a:r>
            <a:r>
              <a:rPr lang="it-IT" dirty="0">
                <a:solidFill>
                  <a:srgbClr val="C00000"/>
                </a:solidFill>
              </a:rPr>
              <a:t>di </a:t>
            </a:r>
            <a:r>
              <a:rPr lang="it-IT" dirty="0" smtClean="0">
                <a:solidFill>
                  <a:srgbClr val="C00000"/>
                </a:solidFill>
              </a:rPr>
              <a:t>maturità: linee guida della commissione </a:t>
            </a:r>
            <a:r>
              <a:rPr lang="it-IT" dirty="0" err="1" smtClean="0">
                <a:solidFill>
                  <a:srgbClr val="C00000"/>
                </a:solidFill>
              </a:rPr>
              <a:t>Serianni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D7CBA90B-0929-EC43-B6E0-0EFA2C8DBB7D}"/>
              </a:ext>
            </a:extLst>
          </p:cNvPr>
          <p:cNvSpPr txBox="1"/>
          <p:nvPr/>
        </p:nvSpPr>
        <p:spPr>
          <a:xfrm>
            <a:off x="113159" y="2812033"/>
            <a:ext cx="9010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Tre tipologie</a:t>
            </a:r>
            <a:endParaRPr lang="it-IT" dirty="0"/>
          </a:p>
          <a:p>
            <a:r>
              <a:rPr lang="it-IT" dirty="0">
                <a:solidFill>
                  <a:srgbClr val="962400"/>
                </a:solidFill>
              </a:rPr>
              <a:t>A) Analisi e interpretazione di un testo letterario italiano (dall’Unità a oggi)</a:t>
            </a:r>
          </a:p>
          <a:p>
            <a:r>
              <a:rPr lang="it-IT" dirty="0">
                <a:solidFill>
                  <a:srgbClr val="962400"/>
                </a:solidFill>
              </a:rPr>
              <a:t>B) Analisi e produzione di un testo argomentativo</a:t>
            </a:r>
          </a:p>
          <a:p>
            <a:r>
              <a:rPr lang="it-IT" dirty="0">
                <a:solidFill>
                  <a:srgbClr val="962400"/>
                </a:solidFill>
              </a:rPr>
              <a:t>C) Riflessione critica di carattere espositivo-argomentativo su tematiche di attualità vicine all’orizzonte esperienziale delle alunne e degli alunni.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3789EE8C-65D8-824D-A167-A7998B23F1B6}"/>
              </a:ext>
            </a:extLst>
          </p:cNvPr>
          <p:cNvSpPr txBox="1"/>
          <p:nvPr/>
        </p:nvSpPr>
        <p:spPr>
          <a:xfrm>
            <a:off x="4110317" y="123459"/>
            <a:ext cx="446468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destinatario: commissione nazionale MIUR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44948520-F98A-5B4E-AF66-E5989D055AE8}"/>
              </a:ext>
            </a:extLst>
          </p:cNvPr>
          <p:cNvSpPr/>
          <p:nvPr/>
        </p:nvSpPr>
        <p:spPr>
          <a:xfrm>
            <a:off x="190493" y="724240"/>
            <a:ext cx="8249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Prova </a:t>
            </a:r>
            <a:r>
              <a:rPr lang="it-IT" dirty="0" smtClean="0"/>
              <a:t>unica per tutti gli indirizzi, </a:t>
            </a:r>
            <a:r>
              <a:rPr lang="it-IT" dirty="0"/>
              <a:t>ma eseguibile a più livelli di approfondimento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789F8929-8456-3D42-A46C-9BD6790DF229}"/>
              </a:ext>
            </a:extLst>
          </p:cNvPr>
          <p:cNvSpPr txBox="1"/>
          <p:nvPr/>
        </p:nvSpPr>
        <p:spPr>
          <a:xfrm>
            <a:off x="133815" y="2078118"/>
            <a:ext cx="8486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Prove strutturate in analisi/interpretazione di un testo d’appoggio + produzione libera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796F0D1E-8FEE-C54A-B591-2412BD9F39C1}"/>
              </a:ext>
            </a:extLst>
          </p:cNvPr>
          <p:cNvSpPr txBox="1"/>
          <p:nvPr/>
        </p:nvSpPr>
        <p:spPr>
          <a:xfrm>
            <a:off x="133815" y="1093839"/>
            <a:ext cx="663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Sfrondamento </a:t>
            </a:r>
            <a:r>
              <a:rPr lang="it-IT" dirty="0" smtClean="0"/>
              <a:t>eccesso </a:t>
            </a:r>
            <a:r>
              <a:rPr lang="it-IT" dirty="0" smtClean="0"/>
              <a:t>testi di accompagnamento </a:t>
            </a:r>
            <a:r>
              <a:rPr lang="it-IT" dirty="0" smtClean="0"/>
              <a:t>prove </a:t>
            </a:r>
            <a:r>
              <a:rPr lang="it-IT" dirty="0"/>
              <a:t>precedenti</a:t>
            </a:r>
          </a:p>
        </p:txBody>
      </p:sp>
      <p:sp>
        <p:nvSpPr>
          <p:cNvPr id="8" name="Rettangolo 7"/>
          <p:cNvSpPr/>
          <p:nvPr/>
        </p:nvSpPr>
        <p:spPr>
          <a:xfrm>
            <a:off x="11403" y="5577216"/>
            <a:ext cx="8899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Per ciascuna tipologia le linee guida e il QDR forniscono indicazioni per le formulazione delle consegne e indicatori per la valutazione. Il MIUR ha pubblicato esempi di tracce per ciascuna tipologia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0" y="4371484"/>
            <a:ext cx="941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Otto </a:t>
            </a:r>
            <a:r>
              <a:rPr lang="it-IT" dirty="0" err="1" smtClean="0"/>
              <a:t>àmbiti</a:t>
            </a:r>
            <a:r>
              <a:rPr lang="it-IT" dirty="0" smtClean="0"/>
              <a:t>: </a:t>
            </a:r>
            <a:r>
              <a:rPr lang="it-IT" dirty="0" smtClean="0">
                <a:solidFill>
                  <a:srgbClr val="962400"/>
                </a:solidFill>
              </a:rPr>
              <a:t>artistico, letterario, storico, filosofico, scientifico, tecnologico,  economico, sociale </a:t>
            </a:r>
            <a:endParaRPr lang="it-IT" dirty="0">
              <a:solidFill>
                <a:srgbClr val="9624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1403" y="511037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Dal momento che l’ambito letterario è </a:t>
            </a:r>
            <a:r>
              <a:rPr lang="it-IT" sz="1600" dirty="0" smtClean="0"/>
              <a:t>sicuramente coperto </a:t>
            </a:r>
            <a:r>
              <a:rPr lang="it-IT" sz="1600" dirty="0" smtClean="0"/>
              <a:t>dalla tipologia A, le 5 tracce di tipo B e C copriranno gli altri (non tutti!)</a:t>
            </a:r>
            <a:endParaRPr lang="it-IT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1403" y="4763495"/>
            <a:ext cx="4618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Sette tracce: due tipo A, tre tipo B, due tipo C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96F0D1E-8FEE-C54A-B591-2412BD9F39C1}"/>
              </a:ext>
            </a:extLst>
          </p:cNvPr>
          <p:cNvSpPr txBox="1"/>
          <p:nvPr/>
        </p:nvSpPr>
        <p:spPr>
          <a:xfrm>
            <a:off x="133815" y="1432183"/>
            <a:ext cx="323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Sfrondamento </a:t>
            </a:r>
            <a:r>
              <a:rPr lang="it-IT" dirty="0" smtClean="0"/>
              <a:t>numero </a:t>
            </a:r>
            <a:r>
              <a:rPr lang="it-IT" dirty="0"/>
              <a:t>di </a:t>
            </a:r>
            <a:r>
              <a:rPr lang="it-IT" dirty="0" smtClean="0"/>
              <a:t>prove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33815" y="1765877"/>
            <a:ext cx="5137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Eliminazione finzione della destinazione editoriale</a:t>
            </a:r>
            <a:endParaRPr lang="it-IT" dirty="0"/>
          </a:p>
        </p:txBody>
      </p:sp>
      <p:sp>
        <p:nvSpPr>
          <p:cNvPr id="14" name="Freccia giù 13"/>
          <p:cNvSpPr/>
          <p:nvPr/>
        </p:nvSpPr>
        <p:spPr>
          <a:xfrm>
            <a:off x="3905373" y="2504541"/>
            <a:ext cx="409889" cy="46500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263463" y="6488668"/>
            <a:ext cx="8395055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Due </a:t>
            </a:r>
            <a:r>
              <a:rPr lang="it-IT" smtClean="0"/>
              <a:t>prove </a:t>
            </a:r>
            <a:r>
              <a:rPr lang="it-IT"/>
              <a:t>su tre </a:t>
            </a:r>
            <a:r>
              <a:rPr lang="it-IT" smtClean="0"/>
              <a:t>sono </a:t>
            </a:r>
            <a:r>
              <a:rPr lang="it-IT" dirty="0" smtClean="0"/>
              <a:t>strutturate</a:t>
            </a:r>
            <a:r>
              <a:rPr lang="it-IT" smtClean="0"/>
              <a:t>, cioè integrano </a:t>
            </a:r>
            <a:r>
              <a:rPr lang="it-IT" dirty="0" smtClean="0"/>
              <a:t>comprensione, analisi e produzione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332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604" y="0"/>
            <a:ext cx="5855225" cy="134491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06477" y="1722612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Durata: sei ore</a:t>
            </a: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790395" y="1722612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Punteggio: 20</a:t>
            </a: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197331" y="1722612"/>
            <a:ext cx="348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Lunghezza: </a:t>
            </a:r>
            <a:r>
              <a:rPr lang="it-IT" smtClean="0"/>
              <a:t>non specificata finora</a:t>
            </a:r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06477" y="2284972"/>
            <a:ext cx="323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Valutazione: indicatori generali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052" y="2662125"/>
            <a:ext cx="5316895" cy="344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0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4893" y="51871"/>
            <a:ext cx="5094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Indicatori specifici per le singole tipologie di prova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897"/>
            <a:ext cx="6635646" cy="260544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-25541" y="622124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962400"/>
                </a:solidFill>
              </a:rPr>
              <a:t>A</a:t>
            </a:r>
            <a:endParaRPr lang="it-IT" dirty="0">
              <a:solidFill>
                <a:srgbClr val="9624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228" y="2744665"/>
            <a:ext cx="6649743" cy="222802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500316" y="3140343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962400"/>
                </a:solidFill>
              </a:rPr>
              <a:t>B</a:t>
            </a:r>
            <a:endParaRPr lang="it-IT" dirty="0">
              <a:solidFill>
                <a:srgbClr val="9624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354" y="4677724"/>
            <a:ext cx="6635646" cy="223720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420256" y="488873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962400"/>
                </a:solidFill>
              </a:rPr>
              <a:t>C</a:t>
            </a:r>
            <a:endParaRPr lang="it-IT" dirty="0">
              <a:solidFill>
                <a:srgbClr val="9624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721734" y="6510073"/>
            <a:ext cx="24222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Da riportare </a:t>
            </a:r>
            <a:r>
              <a:rPr lang="it-IT" smtClean="0"/>
              <a:t>in base 20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651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98510FE7-AC1B-AC42-953A-CFBC8B9DEB17}"/>
              </a:ext>
            </a:extLst>
          </p:cNvPr>
          <p:cNvSpPr txBox="1"/>
          <p:nvPr/>
        </p:nvSpPr>
        <p:spPr>
          <a:xfrm>
            <a:off x="0" y="948690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 livelli di analisi della lingua non funzionano come un braccio telescopico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L’analisi testuale non si aggiunge a quella grammaticale integrandola con un’osservazione di domini più ampi della frase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 smtClean="0"/>
              <a:t>Nella </a:t>
            </a:r>
            <a:r>
              <a:rPr lang="it-IT" dirty="0"/>
              <a:t>normativa l’attenzione alla testualità c’è da molti anni (dai programmi del 1979 alle indicazioni nazionali), ma ha riguardato più </a:t>
            </a:r>
            <a:r>
              <a:rPr lang="it-IT" dirty="0">
                <a:solidFill>
                  <a:srgbClr val="962400"/>
                </a:solidFill>
              </a:rPr>
              <a:t>la linguistica dei testi </a:t>
            </a:r>
            <a:r>
              <a:rPr lang="it-IT" dirty="0"/>
              <a:t>(tipi e generi) che </a:t>
            </a:r>
            <a:r>
              <a:rPr lang="it-IT" dirty="0">
                <a:solidFill>
                  <a:srgbClr val="962400"/>
                </a:solidFill>
              </a:rPr>
              <a:t>la linguistica del testo</a:t>
            </a:r>
            <a:r>
              <a:rPr lang="it-IT" dirty="0"/>
              <a:t> (meccanismi di coerenza, coesione, rapporto tra informazioni implicite ed esplicite ecc.)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La testualità ha sufficiente spazio nei libri di testo (normalmente un volume), ma la parte sul testo dialoga ancora con difficoltà con quella sulla lingua (considerata ancora la «grammatica vera e propria»)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2F8FB597-7182-D849-B71F-9C693EF77894}"/>
              </a:ext>
            </a:extLst>
          </p:cNvPr>
          <p:cNvSpPr txBox="1"/>
          <p:nvPr/>
        </p:nvSpPr>
        <p:spPr>
          <a:xfrm>
            <a:off x="648362" y="256963"/>
            <a:ext cx="7969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962400"/>
                </a:solidFill>
              </a:rPr>
              <a:t>Che cosa intendo per didattica della lingua fondata su una «prospettiva testuale»</a:t>
            </a:r>
          </a:p>
        </p:txBody>
      </p:sp>
      <p:sp>
        <p:nvSpPr>
          <p:cNvPr id="6" name="Freccia giù 5">
            <a:extLst>
              <a:ext uri="{FF2B5EF4-FFF2-40B4-BE49-F238E27FC236}">
                <a16:creationId xmlns="" xmlns:a16="http://schemas.microsoft.com/office/drawing/2014/main" id="{31E643B1-4F69-4C48-AD64-0A1B546163E0}"/>
              </a:ext>
            </a:extLst>
          </p:cNvPr>
          <p:cNvSpPr/>
          <p:nvPr/>
        </p:nvSpPr>
        <p:spPr>
          <a:xfrm>
            <a:off x="4003288" y="1400479"/>
            <a:ext cx="234175" cy="416599"/>
          </a:xfrm>
          <a:prstGeom prst="downArrow">
            <a:avLst/>
          </a:prstGeom>
          <a:solidFill>
            <a:srgbClr val="9624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62400"/>
              </a:solidFill>
            </a:endParaRPr>
          </a:p>
        </p:txBody>
      </p:sp>
      <p:sp>
        <p:nvSpPr>
          <p:cNvPr id="7" name="Freccia giù 6">
            <a:extLst>
              <a:ext uri="{FF2B5EF4-FFF2-40B4-BE49-F238E27FC236}">
                <a16:creationId xmlns="" xmlns:a16="http://schemas.microsoft.com/office/drawing/2014/main" id="{7781CEA4-DB93-F24E-9944-AA92BF7F3FEE}"/>
              </a:ext>
            </a:extLst>
          </p:cNvPr>
          <p:cNvSpPr/>
          <p:nvPr/>
        </p:nvSpPr>
        <p:spPr>
          <a:xfrm>
            <a:off x="4003288" y="2501722"/>
            <a:ext cx="234175" cy="452494"/>
          </a:xfrm>
          <a:prstGeom prst="downArrow">
            <a:avLst/>
          </a:prstGeom>
          <a:solidFill>
            <a:srgbClr val="9624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62400"/>
              </a:solidFill>
            </a:endParaRPr>
          </a:p>
        </p:txBody>
      </p:sp>
      <p:sp>
        <p:nvSpPr>
          <p:cNvPr id="8" name="Freccia giù 7">
            <a:extLst>
              <a:ext uri="{FF2B5EF4-FFF2-40B4-BE49-F238E27FC236}">
                <a16:creationId xmlns="" xmlns:a16="http://schemas.microsoft.com/office/drawing/2014/main" id="{FF5F6A0F-714E-3340-B106-3A0A89F24718}"/>
              </a:ext>
            </a:extLst>
          </p:cNvPr>
          <p:cNvSpPr/>
          <p:nvPr/>
        </p:nvSpPr>
        <p:spPr>
          <a:xfrm>
            <a:off x="3993014" y="4104227"/>
            <a:ext cx="234175" cy="452494"/>
          </a:xfrm>
          <a:prstGeom prst="downArrow">
            <a:avLst/>
          </a:prstGeom>
          <a:solidFill>
            <a:srgbClr val="9624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6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3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849"/>
            <a:ext cx="9144000" cy="404948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8635" y="5715000"/>
            <a:ext cx="9288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962400"/>
                </a:solidFill>
              </a:rPr>
              <a:t>Fonte: Rapporto INVALSI 2012, Errori più diffusi nella prova di italiano dell’esame di Stato  </a:t>
            </a:r>
          </a:p>
        </p:txBody>
      </p:sp>
      <p:sp>
        <p:nvSpPr>
          <p:cNvPr id="5" name="Ovale 4"/>
          <p:cNvSpPr/>
          <p:nvPr/>
        </p:nvSpPr>
        <p:spPr>
          <a:xfrm>
            <a:off x="8039100" y="3365500"/>
            <a:ext cx="508000" cy="31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8051800" y="3746500"/>
            <a:ext cx="508000" cy="31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189215" y="329168"/>
            <a:ext cx="4135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962400"/>
                </a:solidFill>
              </a:rPr>
              <a:t>Gli errori nell’area testuale </a:t>
            </a:r>
            <a:endParaRPr lang="it-IT" sz="2400" dirty="0">
              <a:solidFill>
                <a:srgbClr val="962400"/>
              </a:solidFill>
            </a:endParaRPr>
          </a:p>
          <a:p>
            <a:pPr algn="ctr"/>
            <a:r>
              <a:rPr lang="it-IT" sz="2400" dirty="0">
                <a:solidFill>
                  <a:srgbClr val="962400"/>
                </a:solidFill>
              </a:rPr>
              <a:t>nelle prove dell’esame di Stato</a:t>
            </a:r>
          </a:p>
        </p:txBody>
      </p:sp>
    </p:spTree>
    <p:extLst>
      <p:ext uri="{BB962C8B-B14F-4D97-AF65-F5344CB8AC3E}">
        <p14:creationId xmlns:p14="http://schemas.microsoft.com/office/powerpoint/2010/main" val="197082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43053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810500" y="1574800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Times"/>
                <a:cs typeface="Times"/>
              </a:rPr>
              <a:t>71,3 %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810500" y="2064266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Times"/>
                <a:cs typeface="Times"/>
              </a:rPr>
              <a:t>40,8 %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937500" y="3380622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Times"/>
                <a:cs typeface="Times"/>
              </a:rPr>
              <a:t>36,7 %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810500" y="2490232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Times"/>
                <a:cs typeface="Times"/>
              </a:rPr>
              <a:t>52,8 %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823200" y="2890798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Times"/>
                <a:cs typeface="Times"/>
              </a:rPr>
              <a:t>40,8 %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823200" y="3779124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Times"/>
                <a:cs typeface="Times"/>
              </a:rPr>
              <a:t>21,3 %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823200" y="4199930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Times"/>
                <a:cs typeface="Times"/>
              </a:rPr>
              <a:t>40,6 %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797800" y="4707930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Times"/>
                <a:cs typeface="Times"/>
              </a:rPr>
              <a:t>58,0 %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679700" y="635000"/>
            <a:ext cx="379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962400"/>
                </a:solidFill>
              </a:rPr>
              <a:t>Descrittori della competenza testuale</a:t>
            </a:r>
          </a:p>
        </p:txBody>
      </p:sp>
    </p:spTree>
    <p:extLst>
      <p:ext uri="{BB962C8B-B14F-4D97-AF65-F5344CB8AC3E}">
        <p14:creationId xmlns:p14="http://schemas.microsoft.com/office/powerpoint/2010/main" val="92447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7"/>
          <p:cNvSpPr txBox="1">
            <a:spLocks noChangeArrowheads="1"/>
          </p:cNvSpPr>
          <p:nvPr/>
        </p:nvSpPr>
        <p:spPr bwMode="auto">
          <a:xfrm>
            <a:off x="2981122" y="2312958"/>
            <a:ext cx="2303780" cy="37909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Calibri" charset="0"/>
              </a:rPr>
              <a:t>sintassi</a:t>
            </a: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CasellaDiTesto 8"/>
          <p:cNvSpPr txBox="1">
            <a:spLocks noChangeArrowheads="1"/>
          </p:cNvSpPr>
          <p:nvPr/>
        </p:nvSpPr>
        <p:spPr bwMode="auto">
          <a:xfrm>
            <a:off x="2974137" y="2874933"/>
            <a:ext cx="2303780" cy="37909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Calibri" charset="0"/>
              </a:rPr>
              <a:t>morfologia</a:t>
            </a: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CasellaDiTesto 9"/>
          <p:cNvSpPr txBox="1">
            <a:spLocks noChangeArrowheads="1"/>
          </p:cNvSpPr>
          <p:nvPr/>
        </p:nvSpPr>
        <p:spPr bwMode="auto">
          <a:xfrm>
            <a:off x="2968422" y="3459133"/>
            <a:ext cx="2303780" cy="33855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f</a:t>
            </a: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Calibri" charset="0"/>
              </a:rPr>
              <a:t>onologia (e grafia)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CasellaDiTesto 10"/>
          <p:cNvSpPr txBox="1">
            <a:spLocks noChangeArrowheads="1"/>
          </p:cNvSpPr>
          <p:nvPr/>
        </p:nvSpPr>
        <p:spPr bwMode="auto">
          <a:xfrm>
            <a:off x="3050337" y="1615728"/>
            <a:ext cx="2303780" cy="37909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Calibri" charset="0"/>
              </a:rPr>
              <a:t>lessico</a:t>
            </a: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CasellaDiTesto 11"/>
          <p:cNvSpPr txBox="1">
            <a:spLocks noChangeArrowheads="1"/>
          </p:cNvSpPr>
          <p:nvPr/>
        </p:nvSpPr>
        <p:spPr bwMode="auto">
          <a:xfrm>
            <a:off x="3050337" y="1158528"/>
            <a:ext cx="2303780" cy="37909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Calibri" charset="0"/>
              </a:rPr>
              <a:t>testo</a:t>
            </a: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ttangolo 16"/>
          <p:cNvSpPr>
            <a:spLocks noChangeArrowheads="1"/>
          </p:cNvSpPr>
          <p:nvPr/>
        </p:nvSpPr>
        <p:spPr bwMode="auto">
          <a:xfrm>
            <a:off x="2893492" y="984538"/>
            <a:ext cx="2501900" cy="309499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93267" y="2217708"/>
            <a:ext cx="124968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Conoscenze linguistiche</a:t>
            </a: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979592" y="1320453"/>
            <a:ext cx="169418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Conoscenze extralinguistiche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034" name="Connettore 2 15"/>
          <p:cNvCxnSpPr>
            <a:cxnSpLocks noChangeShapeType="1"/>
          </p:cNvCxnSpPr>
          <p:nvPr/>
        </p:nvCxnSpPr>
        <p:spPr bwMode="auto">
          <a:xfrm flipV="1">
            <a:off x="2121967" y="1387128"/>
            <a:ext cx="571500" cy="914400"/>
          </a:xfrm>
          <a:prstGeom prst="straightConnector1">
            <a:avLst/>
          </a:prstGeom>
          <a:noFill/>
          <a:ln w="25400">
            <a:solidFill>
              <a:srgbClr val="4F81B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35" name="Connettore 2 16"/>
          <p:cNvCxnSpPr>
            <a:cxnSpLocks noChangeShapeType="1"/>
          </p:cNvCxnSpPr>
          <p:nvPr/>
        </p:nvCxnSpPr>
        <p:spPr bwMode="auto">
          <a:xfrm flipV="1">
            <a:off x="2236267" y="1844328"/>
            <a:ext cx="500380" cy="457200"/>
          </a:xfrm>
          <a:prstGeom prst="straightConnector1">
            <a:avLst/>
          </a:prstGeom>
          <a:noFill/>
          <a:ln w="25400">
            <a:solidFill>
              <a:srgbClr val="4F81B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36" name="Connettore 2 19"/>
          <p:cNvCxnSpPr>
            <a:cxnSpLocks noChangeShapeType="1"/>
          </p:cNvCxnSpPr>
          <p:nvPr/>
        </p:nvCxnSpPr>
        <p:spPr bwMode="auto">
          <a:xfrm>
            <a:off x="2167052" y="2530128"/>
            <a:ext cx="457200" cy="0"/>
          </a:xfrm>
          <a:prstGeom prst="straightConnector1">
            <a:avLst/>
          </a:prstGeom>
          <a:noFill/>
          <a:ln w="25400">
            <a:solidFill>
              <a:srgbClr val="4F81B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37" name="Connettore 2 20"/>
          <p:cNvCxnSpPr>
            <a:cxnSpLocks noChangeShapeType="1"/>
          </p:cNvCxnSpPr>
          <p:nvPr/>
        </p:nvCxnSpPr>
        <p:spPr bwMode="auto">
          <a:xfrm>
            <a:off x="2167052" y="2758728"/>
            <a:ext cx="457200" cy="228600"/>
          </a:xfrm>
          <a:prstGeom prst="straightConnector1">
            <a:avLst/>
          </a:prstGeom>
          <a:noFill/>
          <a:ln w="25400">
            <a:solidFill>
              <a:srgbClr val="4F81B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38" name="Connettore 2 25"/>
          <p:cNvCxnSpPr>
            <a:cxnSpLocks noChangeShapeType="1"/>
          </p:cNvCxnSpPr>
          <p:nvPr/>
        </p:nvCxnSpPr>
        <p:spPr bwMode="auto">
          <a:xfrm>
            <a:off x="2052752" y="2873028"/>
            <a:ext cx="571500" cy="806450"/>
          </a:xfrm>
          <a:prstGeom prst="straightConnector1">
            <a:avLst/>
          </a:prstGeom>
          <a:noFill/>
          <a:ln w="25400">
            <a:solidFill>
              <a:srgbClr val="4F81B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39" name="Connettore 2 26"/>
          <p:cNvCxnSpPr>
            <a:cxnSpLocks noChangeShapeType="1"/>
          </p:cNvCxnSpPr>
          <p:nvPr/>
        </p:nvCxnSpPr>
        <p:spPr bwMode="auto">
          <a:xfrm flipH="1" flipV="1">
            <a:off x="5522392" y="1434753"/>
            <a:ext cx="457200" cy="114300"/>
          </a:xfrm>
          <a:prstGeom prst="straightConnector1">
            <a:avLst/>
          </a:prstGeom>
          <a:noFill/>
          <a:ln w="25400">
            <a:solidFill>
              <a:srgbClr val="4F81B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40" name="Connettore 2 27"/>
          <p:cNvCxnSpPr>
            <a:cxnSpLocks noChangeShapeType="1"/>
          </p:cNvCxnSpPr>
          <p:nvPr/>
        </p:nvCxnSpPr>
        <p:spPr bwMode="auto">
          <a:xfrm flipH="1">
            <a:off x="5522392" y="1777653"/>
            <a:ext cx="457200" cy="114300"/>
          </a:xfrm>
          <a:prstGeom prst="straightConnector1">
            <a:avLst/>
          </a:prstGeom>
          <a:noFill/>
          <a:ln w="25400">
            <a:solidFill>
              <a:srgbClr val="4F81B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Freccia circolare a sinistra 2"/>
          <p:cNvSpPr>
            <a:spLocks noChangeArrowheads="1"/>
          </p:cNvSpPr>
          <p:nvPr/>
        </p:nvSpPr>
        <p:spPr bwMode="auto">
          <a:xfrm>
            <a:off x="7351192" y="1044228"/>
            <a:ext cx="447675" cy="2162175"/>
          </a:xfrm>
          <a:prstGeom prst="curvedLeftArrow">
            <a:avLst>
              <a:gd name="adj1" fmla="val 32355"/>
              <a:gd name="adj2" fmla="val 87406"/>
              <a:gd name="adj3" fmla="val 21412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 rot="10800000">
            <a:off x="950392" y="1434753"/>
            <a:ext cx="447675" cy="2162175"/>
          </a:xfrm>
          <a:prstGeom prst="curvedLeftArrow">
            <a:avLst>
              <a:gd name="adj1" fmla="val 32355"/>
              <a:gd name="adj2" fmla="val 87406"/>
              <a:gd name="adj3" fmla="val 21412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1173912" y="3642648"/>
            <a:ext cx="1150620" cy="342900"/>
          </a:xfrm>
          <a:prstGeom prst="rect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decodifica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6247562" y="701328"/>
            <a:ext cx="1038225" cy="342900"/>
          </a:xfrm>
          <a:prstGeom prst="rect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inferenza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-40282" y="5013176"/>
            <a:ext cx="91842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ym typeface="Wingdings" pitchFamily="2" charset="2"/>
              </a:rPr>
              <a:t>L</a:t>
            </a:r>
            <a:r>
              <a:rPr lang="it-IT" dirty="0"/>
              <a:t>a comprensione non è vista come un processo lineare, successivo nel tempo (per cui si comprenderebbe fonema dopo fonema, parola dopo parola, frase dopo frase ecc.), ma come un processo globale e simultaneo, in cui tutti i livelli di analisi interagiscono tra loro</a:t>
            </a:r>
          </a:p>
          <a:p>
            <a:endParaRPr lang="it-IT" dirty="0"/>
          </a:p>
          <a:p>
            <a:r>
              <a:rPr lang="it-IT" dirty="0"/>
              <a:t>Pratiche didattiche </a:t>
            </a:r>
            <a:r>
              <a:rPr lang="it-IT" dirty="0">
                <a:sym typeface="Wingdings" pitchFamily="2" charset="2"/>
              </a:rPr>
              <a:t></a:t>
            </a:r>
            <a:r>
              <a:rPr lang="it-IT" dirty="0"/>
              <a:t> il ricevente elabora ipotesi </a:t>
            </a:r>
            <a:r>
              <a:rPr lang="it-IT" dirty="0">
                <a:sym typeface="Wingdings"/>
              </a:rPr>
              <a:t>  </a:t>
            </a:r>
            <a:r>
              <a:rPr lang="it-IT" dirty="0" err="1"/>
              <a:t>Expectancy</a:t>
            </a:r>
            <a:r>
              <a:rPr lang="it-IT" dirty="0"/>
              <a:t> </a:t>
            </a:r>
            <a:r>
              <a:rPr lang="it-IT" dirty="0" err="1"/>
              <a:t>grammar</a:t>
            </a:r>
            <a:r>
              <a:rPr lang="it-IT" dirty="0"/>
              <a:t>.</a:t>
            </a:r>
          </a:p>
          <a:p>
            <a:endParaRPr lang="it-IT" dirty="0">
              <a:sym typeface="Wingdings" pitchFamily="2" charset="2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A405C377-D884-264E-8D3F-9A9807AAF0F1}"/>
              </a:ext>
            </a:extLst>
          </p:cNvPr>
          <p:cNvSpPr txBox="1"/>
          <p:nvPr/>
        </p:nvSpPr>
        <p:spPr>
          <a:xfrm>
            <a:off x="2411760" y="0"/>
            <a:ext cx="3597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962400"/>
                </a:solidFill>
              </a:rPr>
              <a:t>Decodifica e inferenza</a:t>
            </a:r>
          </a:p>
        </p:txBody>
      </p:sp>
    </p:spTree>
    <p:extLst>
      <p:ext uri="{BB962C8B-B14F-4D97-AF65-F5344CB8AC3E}">
        <p14:creationId xmlns:p14="http://schemas.microsoft.com/office/powerpoint/2010/main" val="203776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EA8A3644-A312-5E4A-A061-CFCEB000DA90}"/>
              </a:ext>
            </a:extLst>
          </p:cNvPr>
          <p:cNvSpPr txBox="1"/>
          <p:nvPr/>
        </p:nvSpPr>
        <p:spPr>
          <a:xfrm>
            <a:off x="3096344" y="99723"/>
            <a:ext cx="2595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800000"/>
                </a:solidFill>
              </a:rPr>
              <a:t>Correttezza e efficacia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5EBF0C8D-8629-D149-92C6-6D1A58D74ABA}"/>
              </a:ext>
            </a:extLst>
          </p:cNvPr>
          <p:cNvSpPr/>
          <p:nvPr/>
        </p:nvSpPr>
        <p:spPr>
          <a:xfrm>
            <a:off x="319621" y="885663"/>
            <a:ext cx="3470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800000"/>
                </a:solidFill>
              </a:rPr>
              <a:t>Richiede più tempo per il docente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3E6618B9-91D6-574C-99AD-409B205B6066}"/>
              </a:ext>
            </a:extLst>
          </p:cNvPr>
          <p:cNvSpPr/>
          <p:nvPr/>
        </p:nvSpPr>
        <p:spPr>
          <a:xfrm>
            <a:off x="3893931" y="968893"/>
            <a:ext cx="5091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800000"/>
                </a:solidFill>
              </a:rPr>
              <a:t>Richiede l’adozione di un punto di vista testuale: dalla correttezza all’efficacia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1964891A-E0F7-AE43-9BCA-E7FFA4B5C168}"/>
              </a:ext>
            </a:extLst>
          </p:cNvPr>
          <p:cNvSpPr txBox="1"/>
          <p:nvPr/>
        </p:nvSpPr>
        <p:spPr>
          <a:xfrm>
            <a:off x="401899" y="2878440"/>
            <a:ext cx="3100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 Vorrei che mi </a:t>
            </a:r>
            <a:r>
              <a:rPr lang="it-IT" sz="1400" dirty="0" err="1">
                <a:solidFill>
                  <a:srgbClr val="C00000"/>
                </a:solidFill>
              </a:rPr>
              <a:t>dassero</a:t>
            </a:r>
            <a:r>
              <a:rPr lang="it-IT" sz="1400" dirty="0">
                <a:solidFill>
                  <a:srgbClr val="C00000"/>
                </a:solidFill>
              </a:rPr>
              <a:t> </a:t>
            </a:r>
            <a:r>
              <a:rPr lang="it-IT" sz="1400" dirty="0"/>
              <a:t>buoni consigli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C9BD6301-D34D-FB42-894D-339AA21F33E7}"/>
              </a:ext>
            </a:extLst>
          </p:cNvPr>
          <p:cNvSpPr txBox="1"/>
          <p:nvPr/>
        </p:nvSpPr>
        <p:spPr>
          <a:xfrm>
            <a:off x="3926307" y="2871438"/>
            <a:ext cx="1981633" cy="86177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Correttezza </a:t>
            </a:r>
          </a:p>
          <a:p>
            <a:r>
              <a:rPr lang="it-IT" dirty="0"/>
              <a:t>Scorrettezza</a:t>
            </a:r>
          </a:p>
          <a:p>
            <a:r>
              <a:rPr lang="it-IT" sz="1400" dirty="0"/>
              <a:t>(</a:t>
            </a:r>
            <a:r>
              <a:rPr lang="it-IT" sz="1400" dirty="0" err="1"/>
              <a:t>indipend</a:t>
            </a:r>
            <a:r>
              <a:rPr lang="it-IT" sz="1400" dirty="0"/>
              <a:t>. dal contesto)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7B577799-8309-FA4D-A53B-BB1EA96B5F60}"/>
              </a:ext>
            </a:extLst>
          </p:cNvPr>
          <p:cNvSpPr txBox="1"/>
          <p:nvPr/>
        </p:nvSpPr>
        <p:spPr>
          <a:xfrm>
            <a:off x="549517" y="3269838"/>
            <a:ext cx="2034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Giulia ha </a:t>
            </a:r>
            <a:r>
              <a:rPr lang="it-IT" sz="1400" dirty="0" err="1">
                <a:solidFill>
                  <a:srgbClr val="C00000"/>
                </a:solidFill>
              </a:rPr>
              <a:t>aprito</a:t>
            </a:r>
            <a:r>
              <a:rPr lang="it-IT" sz="1400" dirty="0">
                <a:solidFill>
                  <a:srgbClr val="C00000"/>
                </a:solidFill>
              </a:rPr>
              <a:t> </a:t>
            </a:r>
            <a:r>
              <a:rPr lang="it-IT" sz="1400" dirty="0"/>
              <a:t>la porta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4CE2AA63-9E92-5F40-812C-E633EC89C5EF}"/>
              </a:ext>
            </a:extLst>
          </p:cNvPr>
          <p:cNvSpPr txBox="1"/>
          <p:nvPr/>
        </p:nvSpPr>
        <p:spPr>
          <a:xfrm>
            <a:off x="0" y="3963445"/>
            <a:ext cx="2422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Ieri sera ho incontrato Giulia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E0F34372-1239-7D47-BE58-019FC65770F9}"/>
              </a:ext>
            </a:extLst>
          </p:cNvPr>
          <p:cNvSpPr txBox="1"/>
          <p:nvPr/>
        </p:nvSpPr>
        <p:spPr>
          <a:xfrm>
            <a:off x="2584048" y="3945869"/>
            <a:ext cx="2472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/>
              <a:t>ho incontrato Giulia Ieri sera </a:t>
            </a:r>
            <a:endParaRPr lang="it-IT" sz="1400" dirty="0"/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2DA72E7D-6EF2-D742-9429-D33D909A737C}"/>
              </a:ext>
            </a:extLst>
          </p:cNvPr>
          <p:cNvSpPr txBox="1"/>
          <p:nvPr/>
        </p:nvSpPr>
        <p:spPr>
          <a:xfrm>
            <a:off x="70723" y="4474618"/>
            <a:ext cx="2880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Nella padella far sciogliere il burro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578DE780-B58A-6D4D-B351-001FA2185D28}"/>
              </a:ext>
            </a:extLst>
          </p:cNvPr>
          <p:cNvSpPr txBox="1"/>
          <p:nvPr/>
        </p:nvSpPr>
        <p:spPr>
          <a:xfrm>
            <a:off x="3096344" y="4483660"/>
            <a:ext cx="2959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Far sciogliere il burro nella padella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29B4CCE1-CADC-914E-88A2-EEBABE61D747}"/>
              </a:ext>
            </a:extLst>
          </p:cNvPr>
          <p:cNvSpPr txBox="1"/>
          <p:nvPr/>
        </p:nvSpPr>
        <p:spPr>
          <a:xfrm>
            <a:off x="9939" y="5062786"/>
            <a:ext cx="2691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/>
              <a:t>L’ha presa Giorgio, la macchina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5122AA5D-A9B4-3340-8271-A24D7B648F61}"/>
              </a:ext>
            </a:extLst>
          </p:cNvPr>
          <p:cNvSpPr txBox="1"/>
          <p:nvPr/>
        </p:nvSpPr>
        <p:spPr>
          <a:xfrm>
            <a:off x="2098171" y="5432288"/>
            <a:ext cx="3384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La macchina l’ha presa Giorgio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F8C860DD-686E-BC46-8A11-D9CF41FD2B00}"/>
              </a:ext>
            </a:extLst>
          </p:cNvPr>
          <p:cNvSpPr txBox="1"/>
          <p:nvPr/>
        </p:nvSpPr>
        <p:spPr>
          <a:xfrm>
            <a:off x="3158840" y="5850071"/>
            <a:ext cx="2512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Giorgio ha preso la macchina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4FF602EA-F37F-5247-9406-1AC117DDB31A}"/>
              </a:ext>
            </a:extLst>
          </p:cNvPr>
          <p:cNvSpPr txBox="1"/>
          <p:nvPr/>
        </p:nvSpPr>
        <p:spPr>
          <a:xfrm>
            <a:off x="4393293" y="4926328"/>
            <a:ext cx="1832553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+ / - Efficacia</a:t>
            </a:r>
          </a:p>
          <a:p>
            <a:r>
              <a:rPr lang="it-IT" sz="1400" dirty="0"/>
              <a:t>(</a:t>
            </a:r>
            <a:r>
              <a:rPr lang="it-IT" sz="1400" dirty="0" err="1"/>
              <a:t>dipend</a:t>
            </a:r>
            <a:r>
              <a:rPr lang="it-IT" sz="1400" dirty="0"/>
              <a:t>. dal contesto)</a:t>
            </a:r>
            <a:endParaRPr lang="it-IT" dirty="0"/>
          </a:p>
        </p:txBody>
      </p:sp>
      <p:sp>
        <p:nvSpPr>
          <p:cNvPr id="17" name="Freccia giù 16">
            <a:extLst>
              <a:ext uri="{FF2B5EF4-FFF2-40B4-BE49-F238E27FC236}">
                <a16:creationId xmlns="" xmlns:a16="http://schemas.microsoft.com/office/drawing/2014/main" id="{A17F7F83-ECEF-6647-AFD5-DDB0A8E31BE3}"/>
              </a:ext>
            </a:extLst>
          </p:cNvPr>
          <p:cNvSpPr/>
          <p:nvPr/>
        </p:nvSpPr>
        <p:spPr>
          <a:xfrm>
            <a:off x="7272808" y="2878440"/>
            <a:ext cx="360040" cy="32708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BC84F0F1-646A-4949-B183-FAB66CE8AE99}"/>
              </a:ext>
            </a:extLst>
          </p:cNvPr>
          <p:cNvSpPr txBox="1"/>
          <p:nvPr/>
        </p:nvSpPr>
        <p:spPr>
          <a:xfrm>
            <a:off x="7723503" y="2901805"/>
            <a:ext cx="1261884" cy="646331"/>
          </a:xfrm>
          <a:prstGeom prst="rect">
            <a:avLst/>
          </a:prstGeom>
          <a:solidFill>
            <a:srgbClr val="44CEDC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Fonologia</a:t>
            </a:r>
          </a:p>
          <a:p>
            <a:r>
              <a:rPr lang="it-IT" dirty="0"/>
              <a:t>Morfologia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id="{BD548984-D8A3-E144-BCDF-51242F8C3F85}"/>
              </a:ext>
            </a:extLst>
          </p:cNvPr>
          <p:cNvSpPr txBox="1"/>
          <p:nvPr/>
        </p:nvSpPr>
        <p:spPr>
          <a:xfrm>
            <a:off x="7720018" y="5456803"/>
            <a:ext cx="1107996" cy="646331"/>
          </a:xfrm>
          <a:prstGeom prst="rect">
            <a:avLst/>
          </a:prstGeom>
          <a:solidFill>
            <a:srgbClr val="44CEDC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Sintassi</a:t>
            </a:r>
          </a:p>
          <a:p>
            <a:r>
              <a:rPr lang="it-IT" dirty="0"/>
              <a:t>testualità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="" xmlns:a16="http://schemas.microsoft.com/office/drawing/2014/main" id="{0F844CF7-FB65-8F4B-8C79-328E5DF618BE}"/>
              </a:ext>
            </a:extLst>
          </p:cNvPr>
          <p:cNvSpPr txBox="1"/>
          <p:nvPr/>
        </p:nvSpPr>
        <p:spPr>
          <a:xfrm>
            <a:off x="6135538" y="5779969"/>
            <a:ext cx="825867" cy="369332"/>
          </a:xfrm>
          <a:prstGeom prst="rect">
            <a:avLst/>
          </a:prstGeom>
          <a:solidFill>
            <a:srgbClr val="44CEDC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Scelte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9FFE56B1-6843-FF46-9C81-1C07E91489E8}"/>
              </a:ext>
            </a:extLst>
          </p:cNvPr>
          <p:cNvSpPr txBox="1"/>
          <p:nvPr/>
        </p:nvSpPr>
        <p:spPr>
          <a:xfrm>
            <a:off x="5935654" y="2901805"/>
            <a:ext cx="915635" cy="369332"/>
          </a:xfrm>
          <a:prstGeom prst="rect">
            <a:avLst/>
          </a:prstGeom>
          <a:solidFill>
            <a:srgbClr val="44CEDC"/>
          </a:solidFill>
        </p:spPr>
        <p:txBody>
          <a:bodyPr wrap="none" rtlCol="0">
            <a:spAutoFit/>
          </a:bodyPr>
          <a:lstStyle/>
          <a:p>
            <a:r>
              <a:rPr lang="it-IT"/>
              <a:t>Regole</a:t>
            </a:r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id="{076DF1B7-0854-1C44-AFD8-6FE18FB2AA8A}"/>
              </a:ext>
            </a:extLst>
          </p:cNvPr>
          <p:cNvSpPr txBox="1"/>
          <p:nvPr/>
        </p:nvSpPr>
        <p:spPr>
          <a:xfrm>
            <a:off x="150144" y="6372068"/>
            <a:ext cx="6815007" cy="369332"/>
          </a:xfrm>
          <a:prstGeom prst="rect">
            <a:avLst/>
          </a:prstGeom>
          <a:solidFill>
            <a:srgbClr val="44CEDC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Prandi, De </a:t>
            </a:r>
            <a:r>
              <a:rPr lang="it-IT" dirty="0" err="1"/>
              <a:t>Santis</a:t>
            </a:r>
            <a:r>
              <a:rPr lang="it-IT" dirty="0"/>
              <a:t>, Le regole e le scelte, Torino, UTET, </a:t>
            </a:r>
            <a:r>
              <a:rPr lang="it-IT" dirty="0" smtClean="0"/>
              <a:t>2018 (II ed.)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E1B8D9D3-A832-084E-8AA1-74C8F80F75C5}"/>
              </a:ext>
            </a:extLst>
          </p:cNvPr>
          <p:cNvSpPr txBox="1"/>
          <p:nvPr/>
        </p:nvSpPr>
        <p:spPr>
          <a:xfrm>
            <a:off x="134306" y="508082"/>
            <a:ext cx="286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correggere gli errori testuali</a:t>
            </a:r>
          </a:p>
        </p:txBody>
      </p:sp>
    </p:spTree>
    <p:extLst>
      <p:ext uri="{BB962C8B-B14F-4D97-AF65-F5344CB8AC3E}">
        <p14:creationId xmlns:p14="http://schemas.microsoft.com/office/powerpoint/2010/main" val="67103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36800" y="265668"/>
            <a:ext cx="3582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800000"/>
                </a:solidFill>
              </a:rPr>
              <a:t>Errori di coesione testuale</a:t>
            </a:r>
          </a:p>
          <a:p>
            <a:r>
              <a:rPr lang="it-IT" sz="2400" dirty="0">
                <a:solidFill>
                  <a:srgbClr val="800000"/>
                </a:solidFill>
              </a:rPr>
              <a:t>Attenzione ai pronomi!</a:t>
            </a:r>
          </a:p>
        </p:txBody>
      </p:sp>
      <p:sp>
        <p:nvSpPr>
          <p:cNvPr id="5" name="Rettangolo 4"/>
          <p:cNvSpPr/>
          <p:nvPr/>
        </p:nvSpPr>
        <p:spPr>
          <a:xfrm>
            <a:off x="192016" y="2787343"/>
            <a:ext cx="84229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Quest'anno l'argomento che mi è piaciuto maggiormente di storia sono stati gli Egiziani 	perché i gatti </a:t>
            </a:r>
            <a:r>
              <a:rPr lang="it-IT" b="1" dirty="0"/>
              <a:t>li </a:t>
            </a:r>
            <a:r>
              <a:rPr lang="it-IT" dirty="0"/>
              <a:t>consideravano sacri [cit. in </a:t>
            </a:r>
            <a:r>
              <a:rPr lang="it-IT" dirty="0" err="1"/>
              <a:t>Serianni</a:t>
            </a:r>
            <a:r>
              <a:rPr lang="it-IT" dirty="0"/>
              <a:t>, De Benedetti 2009, 196].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l'Europa rischia di andare in pezzi, proprio mentre </a:t>
            </a:r>
            <a:r>
              <a:rPr lang="it-IT" b="1" dirty="0"/>
              <a:t>ce ne </a:t>
            </a:r>
            <a:r>
              <a:rPr lang="it-IT" dirty="0"/>
              <a:t>sarebbe più bisogno (Rep. 22/7/16)</a:t>
            </a:r>
          </a:p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0E7B0A5C-B6EE-9F41-995C-8E6D69130A26}"/>
              </a:ext>
            </a:extLst>
          </p:cNvPr>
          <p:cNvSpPr txBox="1"/>
          <p:nvPr/>
        </p:nvSpPr>
        <p:spPr>
          <a:xfrm>
            <a:off x="140084" y="1357228"/>
            <a:ext cx="8474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800000"/>
                </a:solidFill>
              </a:rPr>
              <a:t>Le grammatiche tradizionalmente insistono sulla forma. Meno spazio all’uso e alle potenziali ambiguità nelle relazioni di coreferenza</a:t>
            </a:r>
          </a:p>
        </p:txBody>
      </p:sp>
    </p:spTree>
    <p:extLst>
      <p:ext uri="{BB962C8B-B14F-4D97-AF65-F5344CB8AC3E}">
        <p14:creationId xmlns:p14="http://schemas.microsoft.com/office/powerpoint/2010/main" val="176270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B2B6443E-E4A7-BB42-8813-F00D77F7B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654050"/>
            <a:ext cx="80645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5E9AA3A9-5399-C54A-B4E5-5DFF9F6D7913}"/>
              </a:ext>
            </a:extLst>
          </p:cNvPr>
          <p:cNvSpPr/>
          <p:nvPr/>
        </p:nvSpPr>
        <p:spPr>
          <a:xfrm>
            <a:off x="247135" y="1582341"/>
            <a:ext cx="84767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Renzo interroga Lucia insieme alla madre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 scoprono che </a:t>
            </a: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lei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e Don Rodrigo si erano conosciuti al ritorno dalla filanda perché lui si era innamorato di lei. Agnese prende in mano la situazione e da a Renzo quattro capponi […].</a:t>
            </a:r>
            <a:r>
              <a:rPr lang="it-IT" sz="2400" dirty="0"/>
              <a:t>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(De Roberto-Orlando 2018)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61209612-1D1B-304D-A86A-9571EB551EB6}"/>
              </a:ext>
            </a:extLst>
          </p:cNvPr>
          <p:cNvSpPr txBox="1"/>
          <p:nvPr/>
        </p:nvSpPr>
        <p:spPr>
          <a:xfrm>
            <a:off x="148281" y="4328160"/>
            <a:ext cx="8575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Nel capitolo tre è appunto Lucia a confessare tutto a fra Cristoforo (il frate più stimato di Renzo e Lucia). Quando Renzo scopre che proprio </a:t>
            </a:r>
            <a:r>
              <a:rPr lang="it-IT" sz="2400" i="1" dirty="0"/>
              <a:t>lui</a:t>
            </a:r>
            <a:r>
              <a:rPr lang="it-IT" sz="2400" dirty="0"/>
              <a:t> era a darle fastidio …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 Roberto-Orlando 2018)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5250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ischio">
  <a:themeElements>
    <a:clrScheme name="Rischio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Rischio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Risch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Rischio.thmx</Template>
  <TotalTime>2208</TotalTime>
  <Words>1189</Words>
  <Application>Microsoft Macintosh PowerPoint</Application>
  <PresentationFormat>Presentazione su schermo (4:3)</PresentationFormat>
  <Paragraphs>148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30" baseType="lpstr">
      <vt:lpstr>Calibri</vt:lpstr>
      <vt:lpstr>Calisto MT</vt:lpstr>
      <vt:lpstr>Cambria</vt:lpstr>
      <vt:lpstr>ÇlÇr ñæí©</vt:lpstr>
      <vt:lpstr>CourierNewPSMT</vt:lpstr>
      <vt:lpstr>ＭＳ Ｐゴシック</vt:lpstr>
      <vt:lpstr>Times</vt:lpstr>
      <vt:lpstr>Times New Roman</vt:lpstr>
      <vt:lpstr>Wingdings</vt:lpstr>
      <vt:lpstr>Arial</vt:lpstr>
      <vt:lpstr>Rischio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Manager/>
  <Company/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>Università per Stranieri di Siena</dc:creator>
  <cp:keywords/>
  <dc:description/>
  <cp:lastModifiedBy>Massimo Palermo</cp:lastModifiedBy>
  <cp:revision>105</cp:revision>
  <dcterms:created xsi:type="dcterms:W3CDTF">2016-03-29T06:36:20Z</dcterms:created>
  <dcterms:modified xsi:type="dcterms:W3CDTF">2019-01-18T14:37:18Z</dcterms:modified>
  <cp:category/>
</cp:coreProperties>
</file>